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70" r:id="rId3"/>
  </p:sldMasterIdLst>
  <p:notesMasterIdLst>
    <p:notesMasterId r:id="rId54"/>
  </p:notesMasterIdLst>
  <p:handoutMasterIdLst>
    <p:handoutMasterId r:id="rId55"/>
  </p:handoutMasterIdLst>
  <p:sldIdLst>
    <p:sldId id="266" r:id="rId4"/>
    <p:sldId id="583" r:id="rId5"/>
    <p:sldId id="620" r:id="rId6"/>
    <p:sldId id="621" r:id="rId7"/>
    <p:sldId id="622" r:id="rId8"/>
    <p:sldId id="623" r:id="rId9"/>
    <p:sldId id="624" r:id="rId10"/>
    <p:sldId id="625" r:id="rId11"/>
    <p:sldId id="626" r:id="rId12"/>
    <p:sldId id="627" r:id="rId13"/>
    <p:sldId id="628" r:id="rId14"/>
    <p:sldId id="629" r:id="rId15"/>
    <p:sldId id="630" r:id="rId16"/>
    <p:sldId id="631" r:id="rId17"/>
    <p:sldId id="632" r:id="rId18"/>
    <p:sldId id="633" r:id="rId19"/>
    <p:sldId id="634" r:id="rId20"/>
    <p:sldId id="635" r:id="rId21"/>
    <p:sldId id="636" r:id="rId22"/>
    <p:sldId id="637" r:id="rId23"/>
    <p:sldId id="638" r:id="rId24"/>
    <p:sldId id="639" r:id="rId25"/>
    <p:sldId id="640" r:id="rId26"/>
    <p:sldId id="641" r:id="rId27"/>
    <p:sldId id="642" r:id="rId28"/>
    <p:sldId id="643" r:id="rId29"/>
    <p:sldId id="644" r:id="rId30"/>
    <p:sldId id="645" r:id="rId31"/>
    <p:sldId id="646" r:id="rId32"/>
    <p:sldId id="647" r:id="rId33"/>
    <p:sldId id="648" r:id="rId34"/>
    <p:sldId id="649" r:id="rId35"/>
    <p:sldId id="650" r:id="rId36"/>
    <p:sldId id="651" r:id="rId37"/>
    <p:sldId id="652" r:id="rId38"/>
    <p:sldId id="653" r:id="rId39"/>
    <p:sldId id="654" r:id="rId40"/>
    <p:sldId id="655" r:id="rId41"/>
    <p:sldId id="656" r:id="rId42"/>
    <p:sldId id="657" r:id="rId43"/>
    <p:sldId id="658" r:id="rId44"/>
    <p:sldId id="659" r:id="rId45"/>
    <p:sldId id="660" r:id="rId46"/>
    <p:sldId id="661" r:id="rId47"/>
    <p:sldId id="662" r:id="rId48"/>
    <p:sldId id="663" r:id="rId49"/>
    <p:sldId id="664" r:id="rId50"/>
    <p:sldId id="619" r:id="rId51"/>
    <p:sldId id="665" r:id="rId52"/>
    <p:sldId id="666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583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19"/>
            <p14:sldId id="665"/>
            <p14:sldId id="6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2B5"/>
    <a:srgbClr val="5F6C7E"/>
    <a:srgbClr val="FFFFFF"/>
    <a:srgbClr val="5F6C7D"/>
    <a:srgbClr val="4D586B"/>
    <a:srgbClr val="BB4646"/>
    <a:srgbClr val="02A2B5"/>
    <a:srgbClr val="4687AC"/>
    <a:srgbClr val="6A99A8"/>
    <a:srgbClr val="407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01" autoAdjust="0"/>
    <p:restoredTop sz="85354" autoAdjust="0"/>
  </p:normalViewPr>
  <p:slideViewPr>
    <p:cSldViewPr snapToGrid="0" snapToObjects="1">
      <p:cViewPr varScale="1">
        <p:scale>
          <a:sx n="234" d="100"/>
          <a:sy n="234" d="100"/>
        </p:scale>
        <p:origin x="276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microsoft.com/office/2015/10/relationships/revisionInfo" Target="revisionInfo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6/12/17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1E7F-E132-6445-AEED-102945CD4C20}" type="datetimeFigureOut">
              <a:rPr lang="en-US" smtClean="0"/>
              <a:t>6/12/17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1F886-8654-8C47-A174-271FD89A8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kiddos, I see you made it back. Welcome.</a:t>
            </a:r>
          </a:p>
          <a:p>
            <a:endParaRPr lang="en-US" dirty="0"/>
          </a:p>
          <a:p>
            <a:r>
              <a:rPr lang="en-US" dirty="0"/>
              <a:t>This lesson is about a technique for fitting models called maximum likelihood estimation.</a:t>
            </a:r>
          </a:p>
          <a:p>
            <a:endParaRPr lang="en-US" dirty="0"/>
          </a:p>
          <a:p>
            <a:r>
              <a:rPr lang="en-US" dirty="0"/>
              <a:t>Let’s see how it applies to the analysis task of classification.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theta be the vector of parameters that represent the linear discriminant.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59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convention is that it has d+1 entries.</a:t>
            </a:r>
          </a:p>
          <a:p>
            <a:endParaRPr lang="en-US" dirty="0"/>
          </a:p>
          <a:p>
            <a:r>
              <a:rPr lang="en-US" dirty="0"/>
              <a:t>That is, there are d predictors plus an additional constant.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60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further assume the convention that the last *column* of the data matrix X has all one values.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98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suppose someone gave you a model, meaning, they gave you “theta.”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9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could ask the following question.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28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chances that we would have seen these particular labels, under this model?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06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refer to this probability as the “likelihood.”</a:t>
            </a:r>
          </a:p>
          <a:p>
            <a:endParaRPr lang="en-US" dirty="0"/>
          </a:p>
          <a:p>
            <a:r>
              <a:rPr lang="en-US" dirty="0"/>
              <a:t>That’s a shorthand for the joint, conditional probability of seeing the labels given the coordinates, X, and model parameters, theta.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51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let’s think of the likelihood as a function of theta.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15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task of maximum likelihood estimation is to find the “best” model, meaning the one that maximizes the likelihood!</a:t>
            </a:r>
          </a:p>
          <a:p>
            <a:endParaRPr lang="en-US" dirty="0"/>
          </a:p>
          <a:p>
            <a:r>
              <a:rPr lang="en-US" dirty="0"/>
              <a:t>So how do we do that?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01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You’re going to need two things.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39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you start with a set of labeled points whose coordinates lie in some continuous space.</a:t>
            </a:r>
          </a:p>
          <a:p>
            <a:endParaRPr lang="en-US" dirty="0"/>
          </a:p>
          <a:p>
            <a:r>
              <a:rPr lang="en-US" dirty="0"/>
              <a:t>Let’s say you’ve decided to build a model of this data in the following way.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4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you need the likelihood.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80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And, since you want to maximize it, you’ll need its gradient.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78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with the likelihood.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67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its definition as the joint conditional probability of the labels, given the coordinates and theta.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08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consider the likelihood in terms of the individual observations.</a:t>
            </a:r>
          </a:p>
          <a:p>
            <a:endParaRPr lang="en-US" dirty="0"/>
          </a:p>
          <a:p>
            <a:r>
              <a:rPr lang="en-US" dirty="0"/>
              <a:t>Now here is our first simplifying assumption.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673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that the observations are independent.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30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that case, you can factor the joint probability into the product of per-observation probabilities.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40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rewrite that product more compactly as the product from k equals 0 to m-1 of the probability of y-k given x-hat-k and theta.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10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also use the shorthand, little-ell-kay of theta to denote those individual probabilities.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32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eventually we want to maximize the likelihood.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43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you’ve decided to look for a linear discriminant.</a:t>
            </a:r>
          </a:p>
          <a:p>
            <a:endParaRPr lang="en-US" dirty="0"/>
          </a:p>
          <a:p>
            <a:r>
              <a:rPr lang="en-US" dirty="0"/>
              <a:t>As such, you can assign a score, f(x), to any point x, where the score is theta-transpose-x.</a:t>
            </a:r>
          </a:p>
          <a:p>
            <a:endParaRPr lang="en-US" dirty="0"/>
          </a:p>
          <a:p>
            <a:r>
              <a:rPr lang="en-US" dirty="0"/>
              <a:t>Theta is an unknown vector of parameters, which we would like to estimate from the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335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turns out that trying to do so by directly maximizing this product is hard, mathematically speaking. </a:t>
            </a:r>
          </a:p>
          <a:p>
            <a:endParaRPr lang="en-US" dirty="0"/>
          </a:p>
          <a:p>
            <a:r>
              <a:rPr lang="en-US" dirty="0"/>
              <a:t>There are at least a couple reasons.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97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has to do with taking derivatives of products, and another with the fact that these probability values are tiny numbers that, when multiplied, become even tinier.</a:t>
            </a:r>
          </a:p>
          <a:p>
            <a:endParaRPr lang="en-US" dirty="0"/>
          </a:p>
          <a:p>
            <a:r>
              <a:rPr lang="en-US" dirty="0"/>
              <a:t>Does that make sense?</a:t>
            </a:r>
          </a:p>
          <a:p>
            <a:endParaRPr lang="en-US" dirty="0"/>
          </a:p>
          <a:p>
            <a:r>
              <a:rPr lang="en-US" dirty="0"/>
              <a:t>You might try to think about what I just said in terms of things you’ve seen and learned in other parts of this course.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724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what’s next?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30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idea is to use logarithms to transform this problem into an equivalent one.</a:t>
            </a:r>
          </a:p>
          <a:p>
            <a:endParaRPr lang="en-US" dirty="0"/>
          </a:p>
          <a:p>
            <a:r>
              <a:rPr lang="en-US" dirty="0"/>
              <a:t>This idea exploits two properties of logs.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513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is that the optimal theta is preserved when you take the log of the likelihood.</a:t>
            </a:r>
          </a:p>
          <a:p>
            <a:endParaRPr lang="en-US" dirty="0"/>
          </a:p>
          <a:p>
            <a:r>
              <a:rPr lang="en-US" dirty="0"/>
              <a:t>That’s essentially because logs are monotonic, so it can’t change where the maximum value occurs.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33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way, I keep saying “logarithm” but I’m not specifying the base. That is, do I mean the natural log? Log base 10? Log base 2?</a:t>
            </a:r>
          </a:p>
          <a:p>
            <a:endParaRPr lang="en-US" dirty="0"/>
          </a:p>
          <a:p>
            <a:r>
              <a:rPr lang="en-US" dirty="0"/>
              <a:t>In this context, it doesn’t matter because they are all within a constant factor of one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14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I’ll leave it unspecified – and if you need a concrete choice, go with the natural log.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419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here is the other useful property of logs for this problem: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71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log(a times b) is the sum of log(a) and log(b).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33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what does this all mean?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85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the score, you decided to convert it into a soft label by applying the logistic or sigmoid function to the score.</a:t>
            </a:r>
          </a:p>
          <a:p>
            <a:endParaRPr lang="en-US" dirty="0"/>
          </a:p>
          <a:p>
            <a:r>
              <a:rPr lang="en-US" dirty="0"/>
              <a:t>“Soft” means that the label will be a continuous, rather than discrete,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710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maximizing the likelihood, we’ll get the same answer if we instead maximize the *log* of the likelihood.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482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let script-ell of theta be the log of the likelihood, ell of theta.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93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want to maximize the log-likelihood.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116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recall the definition of the log-likelihood, the likelihood, and substitute that: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523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the log of the product of the individual likelihoods, ell-kay-of-theta.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890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Which, in turn, is the sum of the logs of ell-kay-of-theta.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130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eventually we are going to need the gradient of the log-likelihood.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223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in turn means we’ll need to compute the gradient of this object, log of ell-kay-of-theta.</a:t>
            </a:r>
          </a:p>
          <a:p>
            <a:endParaRPr lang="en-US" dirty="0"/>
          </a:p>
          <a:p>
            <a:r>
              <a:rPr lang="en-US" dirty="0"/>
              <a:t>So that’s what we’ll need to do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596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Right now, let’s take stock of where we are so far on the classification task.</a:t>
            </a:r>
          </a:p>
          <a:p>
            <a:endParaRPr lang="en-US" dirty="0"/>
          </a:p>
          <a:p>
            <a:r>
              <a:rPr lang="en-US" dirty="0"/>
              <a:t>At the start of this lesson, we said we wanted to fit a logistic classifier, with a linear discriminant, to our data.</a:t>
            </a:r>
          </a:p>
          <a:p>
            <a:endParaRPr lang="en-US" dirty="0"/>
          </a:p>
          <a:p>
            <a:r>
              <a:rPr lang="en-US" dirty="0"/>
              <a:t>So, we needed a way to define the “best” linear discriminant, meaning the best line that separates the classes.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901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define best, we discussed a criterion called the likelihood, which is the probability of seeing the data, given a line.</a:t>
            </a:r>
          </a:p>
          <a:p>
            <a:endParaRPr lang="en-US" dirty="0"/>
          </a:p>
          <a:p>
            <a:r>
              <a:rPr lang="en-US" dirty="0"/>
              <a:t>Our computational task then becomes one of maximizing the likelihood.</a:t>
            </a:r>
          </a:p>
          <a:p>
            <a:endParaRPr lang="en-US" dirty="0"/>
          </a:p>
          <a:p>
            <a:r>
              <a:rPr lang="en-US" dirty="0"/>
              <a:t>And for technical reasons, we decided it might be easier to maximize the log-likelihood, instead of the likelihood directly.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case, the soft-label at x becomes 1 over 1 + e to the minus theta-transpose-x.</a:t>
            </a:r>
          </a:p>
          <a:p>
            <a:endParaRPr lang="en-US" dirty="0"/>
          </a:p>
          <a:p>
            <a:r>
              <a:rPr lang="en-US" dirty="0"/>
              <a:t>Its values lie between 0 and 1, so we could, for example, round it if you needed to predict a “hard” 0 or 1 label.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992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Got it?</a:t>
            </a:r>
          </a:p>
          <a:p>
            <a:endParaRPr lang="en-US" dirty="0"/>
          </a:p>
          <a:p>
            <a:r>
              <a:rPr lang="en-US" dirty="0"/>
              <a:t>It not, I think this is a good place to pause so you can reflect on the details of what we just went through.</a:t>
            </a:r>
          </a:p>
          <a:p>
            <a:endParaRPr lang="en-US" dirty="0"/>
          </a:p>
          <a:p>
            <a:r>
              <a:rPr lang="en-US" dirty="0"/>
              <a:t>When you get back, we’ll apply the MLE idea to develop a classification algorithm. See </a:t>
            </a:r>
            <a:r>
              <a:rPr lang="en-US"/>
              <a:t>you soon!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69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big question is, how do you choose theta?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36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likelihood estimation is one technique.</a:t>
            </a:r>
          </a:p>
          <a:p>
            <a:endParaRPr lang="en-US" dirty="0"/>
          </a:p>
          <a:p>
            <a:r>
              <a:rPr lang="en-US" dirty="0"/>
              <a:t>Let’s walk through the main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07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the labeled data set, where y is a vector of m-1 responses and X is the corresponding “data matrix” of coordinates.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19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responses are the observed class labels.</a:t>
            </a:r>
          </a:p>
          <a:p>
            <a:endParaRPr lang="en-US" dirty="0"/>
          </a:p>
          <a:p>
            <a:r>
              <a:rPr lang="en-US" dirty="0"/>
              <a:t>Let’s take the values to be binary, either 0 or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41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33538" y="1110075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28815" y="1110075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093392"/>
            <a:ext cx="8110832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6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104932"/>
            <a:ext cx="4213956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2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sz="2600" dirty="0"/>
              <a:t>Logistic regression (classification)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3944BFF-3FA4-447E-8AA1-A9CBA4F2B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D56C0A2-22F1-4663-9CAB-AAF73D0D3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73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DA66E91-C1A4-4E19-A402-703C477F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369CC80-D050-4506-A920-8985F868E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173EA68-6F49-4012-B057-F683B2AB7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0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D7CF0E1-25B4-4F9D-9730-E13674911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61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64AB809-EA5F-48A6-8E44-35051A7B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04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3DE2B55-6D7F-4090-BF70-9B94EC949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1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5DD25ED-FA60-4314-A7CE-A895808B1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4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7EEE94E-23BF-4F6D-9A53-916DA453E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5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C4A74BF-183B-4550-A1FC-31D9F2808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88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7ABE617-56B6-4AE1-873D-2055024A0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96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3799ED8-E1AD-4988-917D-EB6F01D7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9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0F9416B-2F4D-43C9-9457-7C4B865E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41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65F32AF-ECD9-43A8-992C-5BAF8D295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5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54F135B-FFD9-46FE-9344-2F168DD5A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75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D0C036F-8315-45B4-AAAC-4F3532DE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03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701BFB7-317D-4157-AC4E-FDEB89035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5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AB7EDA6-63B8-4A14-8E90-A600C1DAC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DF7C884-DEC3-4947-9CAA-F7EED8F88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36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0B03AF6-8E8F-401A-9EED-ED12214C9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9860BD0-1578-4419-93C7-C4AF04BE1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0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5E93FE1-09D3-431F-81F3-E680495E4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D1D6C9B-4F3E-4E6C-B540-A97B98610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10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D15D9A7-46BF-4689-8A85-609C9E68A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7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95CD119-25F0-4340-92BC-56761BBEE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4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6B829DF-512E-4062-83CB-035E96544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34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FC2E569-CD7F-4DC6-BB15-E81FBB065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22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D7A247E-86C9-4EB3-A0F1-4B96B6EAE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57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B2DF077-55A7-4EBE-BA93-934FF720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8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0248E2A-62DB-4D24-8412-3BFD887FB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43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1F9612C-8DF0-4373-BE68-C1FFE0B73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09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C142F7E-CD23-49CD-A992-DE04576AB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25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20954B5-5B6F-4A69-9998-A6B032F43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5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EADDFB5-E105-4275-B568-213B8840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407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11992BC-67A5-48C6-AC08-29E17873A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4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6ACFB0E-3C09-41C7-B33C-7B05962A8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75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A48887C-52CF-4370-9280-94EA50A82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60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61BF710-0959-461A-AA76-CEBFC9F0C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58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2517EF9-CBC6-47C6-91AC-EE9A85664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91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C7E928F-B8A3-45DE-95ED-3F94229BE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35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81724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16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D932DF-363B-4666-AB5C-E1D98BFD9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48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389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01177DE-2B6B-4692-B682-8D4304051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C514837-A4F7-4999-90F7-52EE79E2E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43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C724B36-0B78-4683-B02B-CFE2EB6D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5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1CB8DD0-CB1F-441E-834D-803583C54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60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3809</TotalTime>
  <Words>1252</Words>
  <Application>Microsoft Macintosh PowerPoint</Application>
  <PresentationFormat>On-screen Show (16:9)</PresentationFormat>
  <Paragraphs>159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Calibri</vt:lpstr>
      <vt:lpstr>Helvetica</vt:lpstr>
      <vt:lpstr>Vitesse</vt:lpstr>
      <vt:lpstr>Vitesse Bold</vt:lpstr>
      <vt:lpstr>Vitesse Medium</vt:lpstr>
      <vt:lpstr>Arial</vt:lpstr>
      <vt:lpstr>Half Page Slash</vt:lpstr>
      <vt:lpstr>Full Page Layout</vt:lpstr>
      <vt:lpstr>Head Shot</vt:lpstr>
      <vt:lpstr>Introduction to Computing for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www.gatech.edu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Tsao, Jinn-Wei</cp:lastModifiedBy>
  <cp:revision>565</cp:revision>
  <dcterms:created xsi:type="dcterms:W3CDTF">2017-01-20T18:55:05Z</dcterms:created>
  <dcterms:modified xsi:type="dcterms:W3CDTF">2017-06-12T16:49:21Z</dcterms:modified>
</cp:coreProperties>
</file>